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3" r:id="rId6"/>
    <p:sldId id="262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/>
    <p:restoredTop sz="94674"/>
  </p:normalViewPr>
  <p:slideViewPr>
    <p:cSldViewPr snapToGrid="0" snapToObjects="1">
      <p:cViewPr varScale="1">
        <p:scale>
          <a:sx n="130" d="100"/>
          <a:sy n="130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333E8-351F-6041-A93C-0C3480E97037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FAE12-2B73-6449-9660-6E6AD5EBF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41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9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7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04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2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6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45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5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0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4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009A7-A8AD-1D41-9C03-DE6C16EAEFBC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F75B3-547B-6F42-9E4C-DB57D8498B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5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5912" y="1122363"/>
            <a:ext cx="10554346" cy="2387600"/>
          </a:xfrm>
        </p:spPr>
        <p:txBody>
          <a:bodyPr>
            <a:normAutofit/>
          </a:bodyPr>
          <a:lstStyle/>
          <a:p>
            <a:r>
              <a:rPr lang="en-US" dirty="0"/>
              <a:t>Statistics and Error Analysis</a:t>
            </a:r>
            <a:br>
              <a:rPr lang="en-US" dirty="0"/>
            </a:br>
            <a:r>
              <a:rPr lang="en-US" sz="4400" dirty="0"/>
              <a:t>(A Variety of Topics Applicable to ASTR 257)</a:t>
            </a:r>
          </a:p>
        </p:txBody>
      </p:sp>
    </p:spTree>
    <p:extLst>
      <p:ext uri="{BB962C8B-B14F-4D97-AF65-F5344CB8AC3E}">
        <p14:creationId xmlns:p14="http://schemas.microsoft.com/office/powerpoint/2010/main" val="199272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 Functions (PDFs)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85" y="2140059"/>
            <a:ext cx="3040747" cy="2172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286" y="2283034"/>
            <a:ext cx="3200399" cy="2043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739" y="2283034"/>
            <a:ext cx="2545493" cy="20363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7243" y="1802195"/>
            <a:ext cx="212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Uniform Distribution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05465" y="1802195"/>
            <a:ext cx="214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Poisson Distribution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42403" y="1823899"/>
            <a:ext cx="3613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Gaussian (or Normal</a:t>
            </a:r>
            <a:r>
              <a:rPr lang="en-US"/>
              <a:t>)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70858" y="4650372"/>
            <a:ext cx="4863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Continuous Distributions: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Integral between two x-values is the probability of falling between two x-values.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Integral of PDF=1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56139" y="4643246"/>
            <a:ext cx="3163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Discrete Distributions: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Value at a given point is probability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Sum of PDF=1</a:t>
            </a:r>
          </a:p>
        </p:txBody>
      </p:sp>
    </p:spTree>
    <p:extLst>
      <p:ext uri="{BB962C8B-B14F-4D97-AF65-F5344CB8AC3E}">
        <p14:creationId xmlns:p14="http://schemas.microsoft.com/office/powerpoint/2010/main" val="213250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Distribution—standard error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0612"/>
            <a:ext cx="4977757" cy="3178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96000" y="3030345"/>
                <a:ext cx="2598549" cy="619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−(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30345"/>
                <a:ext cx="2598549" cy="6195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78977" y="3957252"/>
                <a:ext cx="12302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M</a:t>
                </a:r>
                <a:r>
                  <a:rPr lang="en-US" b="0" dirty="0"/>
                  <a:t>ean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Variance=</a:t>
                </a:r>
                <a:r>
                  <a:rPr lang="mr-IN" b="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mr-I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977" y="3957252"/>
                <a:ext cx="123027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11386" t="-14286" r="-2970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425844" y="5920352"/>
            <a:ext cx="1047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Outside of photon counting (next slide), this is usually the right one to use.  We don</a:t>
            </a:r>
            <a:r>
              <a:rPr lang="mr-IN" dirty="0"/>
              <a:t>’</a:t>
            </a:r>
            <a:r>
              <a:rPr lang="en-US" dirty="0"/>
              <a:t>t have time to go into too much detail, but I</a:t>
            </a:r>
            <a:r>
              <a:rPr lang="mr-IN" dirty="0"/>
              <a:t>’</a:t>
            </a:r>
            <a:r>
              <a:rPr lang="en-US" dirty="0"/>
              <a:t>d encourage you to look up “Central Limit Theorem”.   </a:t>
            </a:r>
          </a:p>
        </p:txBody>
      </p:sp>
    </p:spTree>
    <p:extLst>
      <p:ext uri="{BB962C8B-B14F-4D97-AF65-F5344CB8AC3E}">
        <p14:creationId xmlns:p14="http://schemas.microsoft.com/office/powerpoint/2010/main" val="109421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Distribution—counting error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3" y="1887618"/>
            <a:ext cx="4745613" cy="3796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37178" y="2971800"/>
                <a:ext cx="1419748" cy="567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178" y="2971800"/>
                <a:ext cx="1419748" cy="5677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37178" y="3771272"/>
                <a:ext cx="109895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M</a:t>
                </a:r>
                <a:r>
                  <a:rPr lang="en-US" b="0" dirty="0"/>
                  <a:t>ean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en-US" b="0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Variance=</a:t>
                </a:r>
                <a:r>
                  <a:rPr lang="mr-IN" b="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mr-I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178" y="3771272"/>
                <a:ext cx="1098955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13333" t="-14286" r="-6667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842443" y="2198451"/>
            <a:ext cx="32587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Error on the number of 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number of patients arriving in an emergency room between 10 and 11 pm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number of meteors greater than 1 meter diameter that strike earth in a year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number of photons that hit a given pixel of your CCD.  (NOTE: photons, not counts!)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7600" y="6396335"/>
            <a:ext cx="5279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400" dirty="0"/>
              <a:t>…</a:t>
            </a:r>
            <a:r>
              <a:rPr lang="en-US" sz="2400" dirty="0"/>
              <a:t>becomes Gaussian for large lambda</a:t>
            </a:r>
          </a:p>
        </p:txBody>
      </p:sp>
    </p:spTree>
    <p:extLst>
      <p:ext uri="{BB962C8B-B14F-4D97-AF65-F5344CB8AC3E}">
        <p14:creationId xmlns:p14="http://schemas.microsoft.com/office/powerpoint/2010/main" val="152959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Analysis—Propagation of Errors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37" y="3365850"/>
            <a:ext cx="4953000" cy="90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1805616"/>
            <a:ext cx="6323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Standard “Physics Lab”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78251" y="2727702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calculating a quantity “f” from measurements “x”, “y” and “z”: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8251" y="5796366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r>
              <a:rPr lang="en-US" dirty="0"/>
              <a:t>more complicated problems can be evaluated with Monte Carlo simulations, which are outside of the scope of this class</a:t>
            </a:r>
          </a:p>
        </p:txBody>
      </p:sp>
    </p:spTree>
    <p:extLst>
      <p:ext uri="{BB962C8B-B14F-4D97-AF65-F5344CB8AC3E}">
        <p14:creationId xmlns:p14="http://schemas.microsoft.com/office/powerpoint/2010/main" val="36755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075"/>
            <a:ext cx="10515600" cy="1325563"/>
          </a:xfrm>
        </p:spPr>
        <p:txBody>
          <a:bodyPr/>
          <a:lstStyle/>
          <a:p>
            <a:r>
              <a:rPr lang="en-US"/>
              <a:t>CCD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9" y="2043193"/>
            <a:ext cx="11083863" cy="1583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457" y="4751953"/>
            <a:ext cx="4978400" cy="187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1" y="37075"/>
            <a:ext cx="1917699" cy="1829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8900" y="2826014"/>
            <a:ext cx="619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26369" y="2834897"/>
            <a:ext cx="356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53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075"/>
            <a:ext cx="10515600" cy="1325563"/>
          </a:xfrm>
        </p:spPr>
        <p:txBody>
          <a:bodyPr/>
          <a:lstStyle/>
          <a:p>
            <a:r>
              <a:rPr lang="en-US"/>
              <a:t>CCD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9" y="2043193"/>
            <a:ext cx="11083863" cy="1583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457" y="4751953"/>
            <a:ext cx="4978400" cy="187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1" y="37075"/>
            <a:ext cx="1917699" cy="1829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8292" y="1596325"/>
            <a:ext cx="218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Photons from star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842" y="3704138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Poisson noise from photons from star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9479" y="3704138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Poisson noise from sky 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5074" y="3704137"/>
            <a:ext cx="1292384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Gaussian </a:t>
            </a:r>
            <a:r>
              <a:rPr lang="en-US">
                <a:solidFill>
                  <a:srgbClr val="FF0000"/>
                </a:solidFill>
              </a:rPr>
              <a:t>read noise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06650" y="3735177"/>
            <a:ext cx="218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Digitization noise </a:t>
            </a:r>
          </a:p>
          <a:p>
            <a:r>
              <a:rPr lang="en-US" dirty="0">
                <a:solidFill>
                  <a:srgbClr val="FF0000"/>
                </a:solidFill>
              </a:rPr>
              <a:t>(ignore—usually tiny)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61287" y="3735177"/>
            <a:ext cx="2185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Poisson noise from dark current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279321" y="2547495"/>
            <a:ext cx="873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615" y="1858527"/>
            <a:ext cx="23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“Signal-to-noise ratio”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131377" y="2176573"/>
            <a:ext cx="30996" cy="319636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737457" y="1908223"/>
            <a:ext cx="330088" cy="427879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1050292" y="2792260"/>
            <a:ext cx="229029" cy="124567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940195" y="3316637"/>
            <a:ext cx="353554" cy="41854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65240" y="3316637"/>
            <a:ext cx="213748" cy="41854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99283" y="3316637"/>
            <a:ext cx="151196" cy="387500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7330698" y="3471620"/>
            <a:ext cx="219292" cy="28762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9871642" y="3364732"/>
            <a:ext cx="205186" cy="418539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88900" y="2826014"/>
            <a:ext cx="619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26369" y="2834897"/>
            <a:ext cx="356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112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</a:t>
            </a:r>
            <a:r>
              <a:rPr lang="en-US"/>
              <a:t>of Fit—Chi-squared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820" y="2201855"/>
            <a:ext cx="5806160" cy="4495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3953" y="2371241"/>
                <a:ext cx="4695986" cy="2517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𝑑𝑎𝑡𝑎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𝑚𝑜𝑑𝑒𝑙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𝑒𝑟𝑟𝑜𝑟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Minimize chi^2 to find best model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Chi^2/(number of data points </a:t>
                </a:r>
                <a:r>
                  <a:rPr lang="mr-IN" dirty="0"/>
                  <a:t>–</a:t>
                </a:r>
                <a:r>
                  <a:rPr lang="en-US" dirty="0"/>
                  <a:t> number of model parameters) is approximately 1 for a good fit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/>
                  <a:t>Programming languages have built in chi^2 fitters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53" y="2371241"/>
                <a:ext cx="4695986" cy="2517677"/>
              </a:xfrm>
              <a:prstGeom prst="rect">
                <a:avLst/>
              </a:prstGeom>
              <a:blipFill rotWithShape="0">
                <a:blip r:embed="rId3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4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334</Words>
  <Application>Microsoft Macintosh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Statistics and Error Analysis (A Variety of Topics Applicable to ASTR 257)</vt:lpstr>
      <vt:lpstr>Probability Distribution Functions (PDFs)</vt:lpstr>
      <vt:lpstr>Gaussian Distribution—standard error</vt:lpstr>
      <vt:lpstr>Poisson Distribution—counting error</vt:lpstr>
      <vt:lpstr>Error Analysis—Propagation of Errors</vt:lpstr>
      <vt:lpstr>CCD Equation</vt:lpstr>
      <vt:lpstr>CCD Equation</vt:lpstr>
      <vt:lpstr>Goodness of Fit—Chi-squared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creator>Andy Skemer</dc:creator>
  <cp:lastModifiedBy>Andy Skemer</cp:lastModifiedBy>
  <cp:revision>12</cp:revision>
  <dcterms:created xsi:type="dcterms:W3CDTF">2017-04-18T22:59:55Z</dcterms:created>
  <dcterms:modified xsi:type="dcterms:W3CDTF">2019-09-23T17:43:16Z</dcterms:modified>
</cp:coreProperties>
</file>